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Lora" charset="-52"/>
      <p:regular r:id="rId24"/>
      <p:bold r:id="rId25"/>
      <p:italic r:id="rId26"/>
      <p:boldItalic r:id="rId27"/>
    </p:embeddedFont>
    <p:embeddedFont>
      <p:font typeface="Source Sans 3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70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955129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/>
          <p:nvPr/>
        </p:nvSpPr>
        <p:spPr>
          <a:xfrm>
            <a:off x="6324124" y="2462332"/>
            <a:ext cx="7468553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6100"/>
              <a:buFont typeface="Lora"/>
              <a:buNone/>
            </a:pPr>
            <a:r>
              <a:rPr lang="en-US" sz="61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EduGrade 9</a:t>
            </a:r>
            <a:endParaRPr sz="6100" b="0" i="0" u="none" strike="noStrike" cap="none"/>
          </a:p>
        </p:txBody>
      </p:sp>
      <p:sp>
        <p:nvSpPr>
          <p:cNvPr id="42" name="Google Shape;42;p11"/>
          <p:cNvSpPr/>
          <p:nvPr/>
        </p:nvSpPr>
        <p:spPr>
          <a:xfrm>
            <a:off x="6324124" y="3792855"/>
            <a:ext cx="7468553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Онлайн система за управление на оценки и отсъствия</a:t>
            </a:r>
            <a:endParaRPr sz="2350" b="0" i="0" u="none" strike="noStrike" cap="none"/>
          </a:p>
        </p:txBody>
      </p:sp>
      <p:sp>
        <p:nvSpPr>
          <p:cNvPr id="43" name="Google Shape;43;p11"/>
          <p:cNvSpPr/>
          <p:nvPr/>
        </p:nvSpPr>
        <p:spPr>
          <a:xfrm>
            <a:off x="6324124" y="4540687"/>
            <a:ext cx="7468553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1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Изготвил:</a:t>
            </a:r>
            <a:r>
              <a:rPr lang="en-US" sz="23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50" b="0" i="0" u="none" strike="noStrike" cap="none" dirty="0" smtClean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Владимир Иванов</a:t>
            </a:r>
            <a:endParaRPr sz="2350" b="0" i="0" u="none" strike="noStrike" cap="none" dirty="0"/>
          </a:p>
        </p:txBody>
      </p:sp>
      <p:sp>
        <p:nvSpPr>
          <p:cNvPr id="44" name="Google Shape;44;p11"/>
          <p:cNvSpPr/>
          <p:nvPr/>
        </p:nvSpPr>
        <p:spPr>
          <a:xfrm>
            <a:off x="6324124" y="5288518"/>
            <a:ext cx="7468553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9 клас • СПГЕ „Джон Атанасов"</a:t>
            </a:r>
            <a:endParaRPr sz="235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1586328" y="3322712"/>
            <a:ext cx="10593705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Python и Flask: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Логиката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зад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системата</a:t>
            </a:r>
            <a:endParaRPr sz="4400" b="0" i="0" u="none" strike="noStrike" cap="none" dirty="0"/>
          </a:p>
        </p:txBody>
      </p:sp>
      <p:sp>
        <p:nvSpPr>
          <p:cNvPr id="42" name="Google Shape;42;p9"/>
          <p:cNvSpPr/>
          <p:nvPr/>
        </p:nvSpPr>
        <p:spPr>
          <a:xfrm>
            <a:off x="837724" y="4474840"/>
            <a:ext cx="4245228" cy="2920608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>
            <a:off x="1508997" y="48047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Python</a:t>
            </a:r>
            <a:endParaRPr sz="2200" b="0" i="0" u="none" strike="noStrike" cap="none" dirty="0"/>
          </a:p>
        </p:txBody>
      </p:sp>
      <p:sp>
        <p:nvSpPr>
          <p:cNvPr id="44" name="Google Shape;44;p9"/>
          <p:cNvSpPr/>
          <p:nvPr/>
        </p:nvSpPr>
        <p:spPr>
          <a:xfrm>
            <a:off x="1068343" y="5432524"/>
            <a:ext cx="3798585" cy="1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Мощен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четим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език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програмиране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който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обработва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логика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endParaRPr sz="2000" b="0" i="0" u="none" strike="noStrike" cap="none" dirty="0"/>
          </a:p>
        </p:txBody>
      </p:sp>
      <p:sp>
        <p:nvSpPr>
          <p:cNvPr id="45" name="Google Shape;45;p9"/>
          <p:cNvSpPr/>
          <p:nvPr/>
        </p:nvSpPr>
        <p:spPr>
          <a:xfrm>
            <a:off x="5235773" y="4474840"/>
            <a:ext cx="4158734" cy="2920608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5907107" y="477654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Flask</a:t>
            </a:r>
            <a:endParaRPr sz="2200" b="0" i="0" u="none" strike="noStrike" cap="none" dirty="0"/>
          </a:p>
        </p:txBody>
      </p:sp>
      <p:sp>
        <p:nvSpPr>
          <p:cNvPr id="47" name="Google Shape;47;p9"/>
          <p:cNvSpPr/>
          <p:nvPr/>
        </p:nvSpPr>
        <p:spPr>
          <a:xfrm>
            <a:off x="5475089" y="5624036"/>
            <a:ext cx="3680103" cy="144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Лек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уеб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framework, който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свързва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потребителския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интерфейс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endParaRPr sz="2000" b="0" i="0" u="none" strike="noStrike" cap="none" dirty="0"/>
          </a:p>
        </p:txBody>
      </p:sp>
      <p:sp>
        <p:nvSpPr>
          <p:cNvPr id="48" name="Google Shape;48;p9"/>
          <p:cNvSpPr/>
          <p:nvPr/>
        </p:nvSpPr>
        <p:spPr>
          <a:xfrm>
            <a:off x="9633823" y="4474840"/>
            <a:ext cx="4158853" cy="2920608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10305157" y="477654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Обработка</a:t>
            </a:r>
            <a:endParaRPr sz="2400" b="0" i="0" u="none" strike="noStrike" cap="none" dirty="0"/>
          </a:p>
        </p:txBody>
      </p:sp>
      <p:sp>
        <p:nvSpPr>
          <p:cNvPr id="50" name="Google Shape;50;p9"/>
          <p:cNvSpPr/>
          <p:nvPr/>
        </p:nvSpPr>
        <p:spPr>
          <a:xfrm>
            <a:off x="9873139" y="5624036"/>
            <a:ext cx="3680222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Изчисляване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валидация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потребители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1779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19257" y="565071"/>
            <a:ext cx="6508433" cy="60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800"/>
              <a:buFont typeface="Lora"/>
              <a:buNone/>
            </a:pPr>
            <a:r>
              <a:rPr lang="en-US" sz="38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SQLite: Сърцето на данните</a:t>
            </a:r>
            <a:endParaRPr sz="3800" b="0" i="0" u="none" strike="noStrike" cap="none"/>
          </a:p>
        </p:txBody>
      </p:sp>
      <p:pic>
        <p:nvPicPr>
          <p:cNvPr id="57" name="Google Shape;5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213" y="1632347"/>
            <a:ext cx="7199352" cy="5411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/>
          <p:nvPr/>
        </p:nvSpPr>
        <p:spPr>
          <a:xfrm>
            <a:off x="4259493" y="4010381"/>
            <a:ext cx="1399523" cy="104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База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данни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с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три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таблици</a:t>
            </a:r>
            <a:endParaRPr sz="2000" b="0" i="0" u="none" strike="noStrike" cap="none" dirty="0"/>
          </a:p>
        </p:txBody>
      </p:sp>
      <p:sp>
        <p:nvSpPr>
          <p:cNvPr id="59" name="Google Shape;59;p10"/>
          <p:cNvSpPr/>
          <p:nvPr/>
        </p:nvSpPr>
        <p:spPr>
          <a:xfrm>
            <a:off x="6251067" y="5385506"/>
            <a:ext cx="1953246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Ученици</a:t>
            </a:r>
            <a:endParaRPr sz="2000" b="0" i="0" u="none" strike="noStrike" cap="none" dirty="0"/>
          </a:p>
        </p:txBody>
      </p:sp>
      <p:sp>
        <p:nvSpPr>
          <p:cNvPr id="60" name="Google Shape;60;p10"/>
          <p:cNvSpPr/>
          <p:nvPr/>
        </p:nvSpPr>
        <p:spPr>
          <a:xfrm>
            <a:off x="6223580" y="5933855"/>
            <a:ext cx="1953246" cy="22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име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клас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email</a:t>
            </a:r>
            <a:endParaRPr sz="2000" b="0" i="0" u="none" strike="noStrike" cap="none" dirty="0"/>
          </a:p>
        </p:txBody>
      </p:sp>
      <p:sp>
        <p:nvSpPr>
          <p:cNvPr id="61" name="Google Shape;61;p10"/>
          <p:cNvSpPr/>
          <p:nvPr/>
        </p:nvSpPr>
        <p:spPr>
          <a:xfrm>
            <a:off x="1644269" y="5366777"/>
            <a:ext cx="1953245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Оценки</a:t>
            </a:r>
            <a:endParaRPr sz="2000" b="0" i="0" u="none" strike="noStrike" cap="none" dirty="0"/>
          </a:p>
        </p:txBody>
      </p:sp>
      <p:sp>
        <p:nvSpPr>
          <p:cNvPr id="62" name="Google Shape;62;p10"/>
          <p:cNvSpPr/>
          <p:nvPr/>
        </p:nvSpPr>
        <p:spPr>
          <a:xfrm>
            <a:off x="1644270" y="5933855"/>
            <a:ext cx="1953245" cy="22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предмет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дата</a:t>
            </a:r>
            <a:endParaRPr sz="2000" b="0" i="0" u="none" strike="noStrike" cap="none" dirty="0"/>
          </a:p>
        </p:txBody>
      </p:sp>
      <p:sp>
        <p:nvSpPr>
          <p:cNvPr id="63" name="Google Shape;63;p10"/>
          <p:cNvSpPr/>
          <p:nvPr/>
        </p:nvSpPr>
        <p:spPr>
          <a:xfrm>
            <a:off x="3875271" y="1919401"/>
            <a:ext cx="2006617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Потребители</a:t>
            </a:r>
            <a:endParaRPr sz="2000" b="0" i="0" u="none" strike="noStrike" cap="none" dirty="0"/>
          </a:p>
        </p:txBody>
      </p:sp>
      <p:sp>
        <p:nvSpPr>
          <p:cNvPr id="64" name="Google Shape;64;p10"/>
          <p:cNvSpPr/>
          <p:nvPr/>
        </p:nvSpPr>
        <p:spPr>
          <a:xfrm>
            <a:off x="3907239" y="2569538"/>
            <a:ext cx="2006617" cy="22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име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парола</a:t>
            </a:r>
            <a:endParaRPr sz="2000" b="0" i="0" u="none" strike="noStrike" cap="none" dirty="0"/>
          </a:p>
        </p:txBody>
      </p:sp>
      <p:sp>
        <p:nvSpPr>
          <p:cNvPr id="65" name="Google Shape;65;p10"/>
          <p:cNvSpPr/>
          <p:nvPr/>
        </p:nvSpPr>
        <p:spPr>
          <a:xfrm>
            <a:off x="719257" y="7057062"/>
            <a:ext cx="8399264" cy="3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Базата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съхранява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организирана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информация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таблици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свързани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помежду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</a:t>
            </a:r>
            <a:endParaRPr sz="2400" b="0" i="0" u="none" strike="noStrike" cap="none" dirty="0"/>
          </a:p>
        </p:txBody>
      </p:sp>
      <p:sp>
        <p:nvSpPr>
          <p:cNvPr id="66" name="Google Shape;66;p10"/>
          <p:cNvSpPr/>
          <p:nvPr/>
        </p:nvSpPr>
        <p:spPr>
          <a:xfrm>
            <a:off x="9479518" y="1433989"/>
            <a:ext cx="4587002" cy="6272212"/>
          </a:xfrm>
          <a:prstGeom prst="roundRect">
            <a:avLst>
              <a:gd name="adj" fmla="val 672"/>
            </a:avLst>
          </a:prstGeom>
          <a:solidFill>
            <a:srgbClr val="F98A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9763472" y="2829529"/>
            <a:ext cx="4097546" cy="30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ora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Какво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се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съхранява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3200" b="0" i="0" u="none" strike="noStrike" cap="none" dirty="0"/>
          </a:p>
        </p:txBody>
      </p:sp>
      <p:sp>
        <p:nvSpPr>
          <p:cNvPr id="68" name="Google Shape;68;p10"/>
          <p:cNvSpPr/>
          <p:nvPr/>
        </p:nvSpPr>
        <p:spPr>
          <a:xfrm>
            <a:off x="9685020" y="4010381"/>
            <a:ext cx="4381500" cy="319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права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достъп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Информация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имена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класове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контакти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предмети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дати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История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отсъствия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забележки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853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837724" y="1485900"/>
            <a:ext cx="5933003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Структура на проекта</a:t>
            </a:r>
            <a:endParaRPr sz="4400" b="0" i="0" u="none" strike="noStrike" cap="none"/>
          </a:p>
        </p:txBody>
      </p:sp>
      <p:pic>
        <p:nvPicPr>
          <p:cNvPr id="75" name="Google Shape;75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668667"/>
            <a:ext cx="1748195" cy="17481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837724" y="471606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app.py</a:t>
            </a:r>
            <a:endParaRPr sz="2800" b="0" i="0" u="none" strike="noStrike" cap="none" dirty="0"/>
          </a:p>
        </p:txBody>
      </p:sp>
      <p:sp>
        <p:nvSpPr>
          <p:cNvPr id="77" name="Google Shape;77;p11"/>
          <p:cNvSpPr/>
          <p:nvPr/>
        </p:nvSpPr>
        <p:spPr>
          <a:xfrm>
            <a:off x="837724" y="5211604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Основният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файл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Python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код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мозъкът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приложението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който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обработва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заявки</a:t>
            </a:r>
            <a:endParaRPr sz="2000" b="0" i="0" u="none" strike="noStrike" cap="none" dirty="0"/>
          </a:p>
        </p:txBody>
      </p:sp>
      <p:pic>
        <p:nvPicPr>
          <p:cNvPr id="78" name="Google Shape;78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1233" y="2668667"/>
            <a:ext cx="1748195" cy="17481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4151233" y="471606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templates/</a:t>
            </a:r>
            <a:endParaRPr sz="2800" b="0" i="0" u="none" strike="noStrike" cap="none" dirty="0"/>
          </a:p>
        </p:txBody>
      </p:sp>
      <p:sp>
        <p:nvSpPr>
          <p:cNvPr id="80" name="Google Shape;80;p11"/>
          <p:cNvSpPr/>
          <p:nvPr/>
        </p:nvSpPr>
        <p:spPr>
          <a:xfrm>
            <a:off x="4151233" y="5211604"/>
            <a:ext cx="3014305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HTML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шаблони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всяка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страница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вход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дашборд</a:t>
            </a:r>
            <a:endParaRPr sz="2000" b="0" i="0" u="none" strike="noStrike" cap="none" dirty="0"/>
          </a:p>
        </p:txBody>
      </p:sp>
      <p:pic>
        <p:nvPicPr>
          <p:cNvPr id="81" name="Google Shape;81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4743" y="2668667"/>
            <a:ext cx="1748195" cy="17481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/>
        </p:nvSpPr>
        <p:spPr>
          <a:xfrm>
            <a:off x="7464743" y="471606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static/</a:t>
            </a:r>
            <a:endParaRPr sz="2800" b="0" i="0" u="none" strike="noStrike" cap="none" dirty="0"/>
          </a:p>
        </p:txBody>
      </p:sp>
      <p:sp>
        <p:nvSpPr>
          <p:cNvPr id="83" name="Google Shape;83;p11"/>
          <p:cNvSpPr/>
          <p:nvPr/>
        </p:nvSpPr>
        <p:spPr>
          <a:xfrm>
            <a:off x="7464743" y="5211604"/>
            <a:ext cx="3014305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CSS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стилове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JavaScript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файлове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визия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интерактивност</a:t>
            </a:r>
            <a:endParaRPr sz="2000" b="0" i="0" u="none" strike="noStrike" cap="none" dirty="0"/>
          </a:p>
        </p:txBody>
      </p:sp>
      <p:pic>
        <p:nvPicPr>
          <p:cNvPr id="84" name="Google Shape;84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78252" y="2668667"/>
            <a:ext cx="1748314" cy="17483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10778252" y="471618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database.db</a:t>
            </a:r>
            <a:endParaRPr sz="2800" b="0" i="0" u="none" strike="noStrike" cap="none" dirty="0"/>
          </a:p>
        </p:txBody>
      </p:sp>
      <p:sp>
        <p:nvSpPr>
          <p:cNvPr id="86" name="Google Shape;86;p11"/>
          <p:cNvSpPr/>
          <p:nvPr/>
        </p:nvSpPr>
        <p:spPr>
          <a:xfrm>
            <a:off x="10778252" y="5211723"/>
            <a:ext cx="3014424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SQLite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таблици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информация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719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837724" y="1982986"/>
            <a:ext cx="8425577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Ключови модули на системата</a:t>
            </a:r>
            <a:endParaRPr sz="4400" b="0" i="0" u="none" strike="noStrike" cap="none"/>
          </a:p>
        </p:txBody>
      </p:sp>
      <p:pic>
        <p:nvPicPr>
          <p:cNvPr id="93" name="Google Shape;93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3165753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1077039" y="436256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Модул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„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Вход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"</a:t>
            </a:r>
            <a:endParaRPr sz="2800" b="0" i="0" u="none" strike="noStrike" cap="none" dirty="0"/>
          </a:p>
        </p:txBody>
      </p:sp>
      <p:sp>
        <p:nvSpPr>
          <p:cNvPr id="95" name="Google Shape;95;p12"/>
          <p:cNvSpPr/>
          <p:nvPr/>
        </p:nvSpPr>
        <p:spPr>
          <a:xfrm>
            <a:off x="1077039" y="4858107"/>
            <a:ext cx="383964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Потребителско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име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парола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криптирана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защита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сигурен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достъп</a:t>
            </a:r>
            <a:endParaRPr sz="2000" b="0" i="0" u="none" strike="noStrike" cap="none" dirty="0"/>
          </a:p>
        </p:txBody>
      </p:sp>
      <p:pic>
        <p:nvPicPr>
          <p:cNvPr id="96" name="Google Shape;96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6002" y="3165753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5395317" y="4362569"/>
            <a:ext cx="3576067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Модул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„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Ученици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"</a:t>
            </a:r>
            <a:endParaRPr sz="2800" b="0" i="0" u="none" strike="noStrike" cap="none" dirty="0"/>
          </a:p>
        </p:txBody>
      </p:sp>
      <p:sp>
        <p:nvSpPr>
          <p:cNvPr id="98" name="Google Shape;98;p12"/>
          <p:cNvSpPr/>
          <p:nvPr/>
        </p:nvSpPr>
        <p:spPr>
          <a:xfrm>
            <a:off x="5395317" y="4858107"/>
            <a:ext cx="383964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Добавяне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нови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преглед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пълна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информация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класа</a:t>
            </a:r>
            <a:endParaRPr sz="2000" b="0" i="0" u="none" strike="noStrike" cap="none" dirty="0"/>
          </a:p>
        </p:txBody>
      </p:sp>
      <p:pic>
        <p:nvPicPr>
          <p:cNvPr id="99" name="Google Shape;99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4279" y="3165753"/>
            <a:ext cx="4318278" cy="9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/>
          <p:nvPr/>
        </p:nvSpPr>
        <p:spPr>
          <a:xfrm>
            <a:off x="9713595" y="4362569"/>
            <a:ext cx="3650277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Модул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„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Оценки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"</a:t>
            </a:r>
            <a:endParaRPr sz="2800" b="0" i="0" u="none" strike="noStrike" cap="none" dirty="0"/>
          </a:p>
        </p:txBody>
      </p:sp>
      <p:sp>
        <p:nvSpPr>
          <p:cNvPr id="101" name="Google Shape;101;p12"/>
          <p:cNvSpPr/>
          <p:nvPr/>
        </p:nvSpPr>
        <p:spPr>
          <a:xfrm>
            <a:off x="9713595" y="4858107"/>
            <a:ext cx="383964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Въвеждане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предмети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автоматично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изчисляване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5719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837724" y="797838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Модул „Отсъствия"</a:t>
            </a:r>
            <a:endParaRPr sz="4400" b="0" i="0" u="none" strike="noStrike" cap="none"/>
          </a:p>
        </p:txBody>
      </p:sp>
      <p:pic>
        <p:nvPicPr>
          <p:cNvPr id="38" name="Google Shape;38;p1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2587679"/>
            <a:ext cx="8216265" cy="4117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0"/>
          <p:cNvSpPr/>
          <p:nvPr/>
        </p:nvSpPr>
        <p:spPr>
          <a:xfrm>
            <a:off x="9645490" y="1740852"/>
            <a:ext cx="4294445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650"/>
              <a:buFont typeface="Lora"/>
              <a:buNone/>
            </a:pPr>
            <a:r>
              <a:rPr lang="en-US" sz="32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Функционалност</a:t>
            </a:r>
            <a:endParaRPr sz="3200" b="0" i="0" u="none" strike="noStrike" cap="none" dirty="0"/>
          </a:p>
        </p:txBody>
      </p:sp>
      <p:sp>
        <p:nvSpPr>
          <p:cNvPr id="40" name="Google Shape;40;p10"/>
          <p:cNvSpPr/>
          <p:nvPr/>
        </p:nvSpPr>
        <p:spPr>
          <a:xfrm>
            <a:off x="9636163" y="2530624"/>
            <a:ext cx="4154686" cy="229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позволява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лесно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прецизно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отбелязване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отсъствията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Учителят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избира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календар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маркира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вида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отсъствието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извинено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неизвинено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или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закъснение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  <p:sp>
        <p:nvSpPr>
          <p:cNvPr id="41" name="Google Shape;41;p10"/>
          <p:cNvSpPr/>
          <p:nvPr/>
        </p:nvSpPr>
        <p:spPr>
          <a:xfrm>
            <a:off x="9614043" y="5626968"/>
            <a:ext cx="4154686" cy="209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записват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автоматично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са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достъпни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преглед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във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всеки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момент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1666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767358" y="602933"/>
            <a:ext cx="13460610" cy="6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050"/>
              <a:buFont typeface="Lora"/>
              <a:buNone/>
            </a:pPr>
            <a:r>
              <a:rPr lang="en-US" sz="40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Справки</a:t>
            </a:r>
            <a:r>
              <a:rPr lang="en-US" sz="405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и </a:t>
            </a:r>
            <a:r>
              <a:rPr lang="en-US" sz="40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статистика</a:t>
            </a:r>
            <a:endParaRPr sz="4050" b="0" i="0" u="none" strike="noStrike" cap="none" dirty="0"/>
          </a:p>
        </p:txBody>
      </p:sp>
      <p:sp>
        <p:nvSpPr>
          <p:cNvPr id="48" name="Google Shape;48;p11"/>
          <p:cNvSpPr/>
          <p:nvPr/>
        </p:nvSpPr>
        <p:spPr>
          <a:xfrm>
            <a:off x="767358" y="2026568"/>
            <a:ext cx="4675634" cy="38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4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Автоматични</a:t>
            </a:r>
            <a:r>
              <a:rPr lang="en-US" sz="28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изчисления</a:t>
            </a:r>
            <a:endParaRPr sz="2800" b="0" i="0" u="none" strike="noStrike" cap="none" dirty="0"/>
          </a:p>
        </p:txBody>
      </p:sp>
      <p:sp>
        <p:nvSpPr>
          <p:cNvPr id="49" name="Google Shape;49;p11"/>
          <p:cNvSpPr/>
          <p:nvPr/>
        </p:nvSpPr>
        <p:spPr>
          <a:xfrm>
            <a:off x="767358" y="2746648"/>
            <a:ext cx="453161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EduGrade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9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генерира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подробни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справки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всеки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ученик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endParaRPr sz="2000" b="0" i="0" u="none" strike="noStrike" cap="none" dirty="0"/>
          </a:p>
        </p:txBody>
      </p:sp>
      <p:sp>
        <p:nvSpPr>
          <p:cNvPr id="50" name="Google Shape;50;p11"/>
          <p:cNvSpPr/>
          <p:nvPr/>
        </p:nvSpPr>
        <p:spPr>
          <a:xfrm>
            <a:off x="767358" y="3826768"/>
            <a:ext cx="4235768" cy="1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предмети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Общ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Брой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отсъствия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вид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Тенденции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успеваемостта</a:t>
            </a:r>
            <a:endParaRPr sz="2000" b="0" i="0" u="none" strike="noStrike" cap="none" dirty="0"/>
          </a:p>
        </p:txBody>
      </p:sp>
      <p:sp>
        <p:nvSpPr>
          <p:cNvPr id="51" name="Google Shape;51;p11"/>
          <p:cNvSpPr/>
          <p:nvPr/>
        </p:nvSpPr>
        <p:spPr>
          <a:xfrm>
            <a:off x="619433" y="5922956"/>
            <a:ext cx="4531618" cy="154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Данните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актуализират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автоматично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всяка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промяна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400" b="0" i="0" u="none" strike="noStrike" cap="none" dirty="0"/>
          </a:p>
        </p:txBody>
      </p:sp>
      <p:pic>
        <p:nvPicPr>
          <p:cNvPr id="52" name="Google Shape;52;p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74" y="2525490"/>
            <a:ext cx="8324969" cy="4187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3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361687" y="2109727"/>
            <a:ext cx="971783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Предимства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системата</a:t>
            </a:r>
            <a:endParaRPr sz="4400" b="0" i="0" u="none" strike="noStrike" cap="none" dirty="0"/>
          </a:p>
        </p:txBody>
      </p:sp>
      <p:sp>
        <p:nvSpPr>
          <p:cNvPr id="59" name="Google Shape;59;p12"/>
          <p:cNvSpPr/>
          <p:nvPr/>
        </p:nvSpPr>
        <p:spPr>
          <a:xfrm>
            <a:off x="837724" y="3644502"/>
            <a:ext cx="4158734" cy="2558529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1077039" y="388381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Онлайн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достъп</a:t>
            </a:r>
            <a:endParaRPr sz="2400" b="0" i="0" u="none" strike="noStrike" cap="none" dirty="0"/>
          </a:p>
        </p:txBody>
      </p:sp>
      <p:sp>
        <p:nvSpPr>
          <p:cNvPr id="61" name="Google Shape;61;p12"/>
          <p:cNvSpPr/>
          <p:nvPr/>
        </p:nvSpPr>
        <p:spPr>
          <a:xfrm>
            <a:off x="1077039" y="4379357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всяко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устройство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интернет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връзка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компютър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таблет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или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телефон</a:t>
            </a:r>
            <a:endParaRPr sz="2000" b="0" i="0" u="none" strike="noStrike" cap="none" dirty="0"/>
          </a:p>
        </p:txBody>
      </p:sp>
      <p:sp>
        <p:nvSpPr>
          <p:cNvPr id="62" name="Google Shape;62;p12"/>
          <p:cNvSpPr/>
          <p:nvPr/>
        </p:nvSpPr>
        <p:spPr>
          <a:xfrm>
            <a:off x="5235773" y="3644503"/>
            <a:ext cx="4158734" cy="2558528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5475089" y="3883819"/>
            <a:ext cx="3919418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Автоматични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изчисления</a:t>
            </a:r>
            <a:endParaRPr sz="2400" b="0" i="0" u="none" strike="noStrike" cap="none" dirty="0"/>
          </a:p>
        </p:txBody>
      </p:sp>
      <p:sp>
        <p:nvSpPr>
          <p:cNvPr id="64" name="Google Shape;64;p12"/>
          <p:cNvSpPr/>
          <p:nvPr/>
        </p:nvSpPr>
        <p:spPr>
          <a:xfrm>
            <a:off x="5475089" y="4379357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сама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пресмята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обобщава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отсъствията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без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грешки</a:t>
            </a:r>
            <a:endParaRPr sz="2000" b="0" i="0" u="none" strike="noStrike" cap="none" dirty="0"/>
          </a:p>
        </p:txBody>
      </p:sp>
      <p:sp>
        <p:nvSpPr>
          <p:cNvPr id="65" name="Google Shape;65;p12"/>
          <p:cNvSpPr/>
          <p:nvPr/>
        </p:nvSpPr>
        <p:spPr>
          <a:xfrm>
            <a:off x="9633823" y="3644502"/>
            <a:ext cx="4158853" cy="2486521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9873139" y="3883819"/>
            <a:ext cx="3680222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Спестяване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време</a:t>
            </a:r>
            <a:endParaRPr sz="2400" b="0" i="0" u="none" strike="noStrike" cap="none" dirty="0"/>
          </a:p>
        </p:txBody>
      </p:sp>
      <p:sp>
        <p:nvSpPr>
          <p:cNvPr id="67" name="Google Shape;67;p12"/>
          <p:cNvSpPr/>
          <p:nvPr/>
        </p:nvSpPr>
        <p:spPr>
          <a:xfrm>
            <a:off x="9873139" y="4379357"/>
            <a:ext cx="3680222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Бързо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въвеждане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обработка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вместо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ръчно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попълване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дневници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8087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6310516" y="874440"/>
            <a:ext cx="7903844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Възможности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за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развитие</a:t>
            </a:r>
            <a:endParaRPr sz="4400" b="0" i="0" u="none" strike="noStrike" cap="none" dirty="0"/>
          </a:p>
        </p:txBody>
      </p:sp>
      <p:pic>
        <p:nvPicPr>
          <p:cNvPr id="75" name="Google Shape;75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4124" y="2491859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760256" y="2731175"/>
            <a:ext cx="5675624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Мобилна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версия</a:t>
            </a:r>
            <a:endParaRPr sz="2800" b="0" i="0" u="none" strike="noStrike" cap="none" dirty="0"/>
          </a:p>
        </p:txBody>
      </p:sp>
      <p:sp>
        <p:nvSpPr>
          <p:cNvPr id="77" name="Google Shape;77;p13"/>
          <p:cNvSpPr/>
          <p:nvPr/>
        </p:nvSpPr>
        <p:spPr>
          <a:xfrm>
            <a:off x="7760256" y="3226713"/>
            <a:ext cx="6032421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Разработка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приложение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Android и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iOS</a:t>
            </a:r>
            <a:endParaRPr sz="2400" b="0" i="0" u="none" strike="noStrike" cap="none" dirty="0"/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4124" y="3928110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7760256" y="41674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Визуализация</a:t>
            </a:r>
            <a:endParaRPr sz="2800" b="0" i="0" u="none" strike="noStrike" cap="none" dirty="0"/>
          </a:p>
        </p:txBody>
      </p:sp>
      <p:sp>
        <p:nvSpPr>
          <p:cNvPr id="80" name="Google Shape;80;p13"/>
          <p:cNvSpPr/>
          <p:nvPr/>
        </p:nvSpPr>
        <p:spPr>
          <a:xfrm>
            <a:off x="7760256" y="4662964"/>
            <a:ext cx="6611728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Интерактивни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графики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проследяване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2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напредъка</a:t>
            </a:r>
            <a:endParaRPr sz="2200" b="0" i="0" u="none" strike="noStrike" cap="none" dirty="0"/>
          </a:p>
        </p:txBody>
      </p:sp>
      <p:pic>
        <p:nvPicPr>
          <p:cNvPr id="81" name="Google Shape;81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4124" y="5364361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7760256" y="56036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Известия</a:t>
            </a:r>
            <a:endParaRPr sz="2800" b="0" i="0" u="none" strike="noStrike" cap="none" dirty="0"/>
          </a:p>
        </p:txBody>
      </p:sp>
      <p:sp>
        <p:nvSpPr>
          <p:cNvPr id="83" name="Google Shape;83;p13"/>
          <p:cNvSpPr/>
          <p:nvPr/>
        </p:nvSpPr>
        <p:spPr>
          <a:xfrm>
            <a:off x="7760256" y="6099215"/>
            <a:ext cx="6611728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Автоматични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уведомления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към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родители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endParaRPr sz="23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5716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865703" y="546140"/>
            <a:ext cx="4673560" cy="58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650"/>
              <a:buFont typeface="Lora"/>
              <a:buNone/>
            </a:pPr>
            <a:r>
              <a:rPr lang="en-US" sz="36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Какво научих</a:t>
            </a:r>
            <a:endParaRPr sz="3650" b="0" i="0" u="none" strike="noStrike" cap="none"/>
          </a:p>
        </p:txBody>
      </p:sp>
      <p:pic>
        <p:nvPicPr>
          <p:cNvPr id="90" name="Google Shape;90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703" y="1562814"/>
            <a:ext cx="8214717" cy="470975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9428862" y="2458616"/>
            <a:ext cx="4871367" cy="35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00"/>
              <a:buFont typeface="Lora"/>
              <a:buNone/>
            </a:pPr>
            <a:r>
              <a:rPr lang="en-US" sz="36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Придобити</a:t>
            </a:r>
            <a:r>
              <a:rPr lang="en-US" sz="36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умения</a:t>
            </a:r>
            <a:endParaRPr sz="3600" b="0" i="0" u="none" strike="noStrike" cap="none" dirty="0"/>
          </a:p>
        </p:txBody>
      </p:sp>
      <p:sp>
        <p:nvSpPr>
          <p:cNvPr id="92" name="Google Shape;92;p14"/>
          <p:cNvSpPr/>
          <p:nvPr/>
        </p:nvSpPr>
        <p:spPr>
          <a:xfrm>
            <a:off x="9572625" y="3747611"/>
            <a:ext cx="4199573" cy="8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Source Sans 3"/>
              <a:buNone/>
            </a:pPr>
            <a:r>
              <a:rPr lang="en-US" sz="2400" b="1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Най-важното</a:t>
            </a:r>
            <a:r>
              <a:rPr lang="en-US" sz="2400" b="1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Разбрах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как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реални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работят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как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превърна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идея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работещ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продукт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400" b="0" i="0" u="none" strike="noStrike" cap="none" dirty="0"/>
          </a:p>
        </p:txBody>
      </p:sp>
      <p:sp>
        <p:nvSpPr>
          <p:cNvPr id="93" name="Google Shape;93;p14"/>
          <p:cNvSpPr/>
          <p:nvPr/>
        </p:nvSpPr>
        <p:spPr>
          <a:xfrm>
            <a:off x="865703" y="6643330"/>
            <a:ext cx="446842" cy="44684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482840" y="6574691"/>
            <a:ext cx="3550682" cy="2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Работа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с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бази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данни</a:t>
            </a:r>
            <a:endParaRPr sz="2800" b="0" i="0" u="none" strike="noStrike" cap="none" dirty="0"/>
          </a:p>
        </p:txBody>
      </p:sp>
      <p:sp>
        <p:nvSpPr>
          <p:cNvPr id="95" name="Google Shape;95;p14"/>
          <p:cNvSpPr/>
          <p:nvPr/>
        </p:nvSpPr>
        <p:spPr>
          <a:xfrm>
            <a:off x="1477328" y="7102435"/>
            <a:ext cx="3550682" cy="5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Проектиране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таблици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SQL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заявки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endParaRPr sz="2000" b="0" i="0" u="none" strike="noStrike" cap="none" dirty="0"/>
          </a:p>
        </p:txBody>
      </p:sp>
      <p:sp>
        <p:nvSpPr>
          <p:cNvPr id="96" name="Google Shape;96;p14"/>
          <p:cNvSpPr/>
          <p:nvPr/>
        </p:nvSpPr>
        <p:spPr>
          <a:xfrm>
            <a:off x="5233988" y="6643330"/>
            <a:ext cx="446842" cy="44684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845612" y="6574691"/>
            <a:ext cx="3550682" cy="2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Уеб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технологии</a:t>
            </a:r>
            <a:endParaRPr sz="2800" b="0" i="0" u="none" strike="noStrike" cap="none" dirty="0"/>
          </a:p>
        </p:txBody>
      </p:sp>
      <p:sp>
        <p:nvSpPr>
          <p:cNvPr id="98" name="Google Shape;98;p14"/>
          <p:cNvSpPr/>
          <p:nvPr/>
        </p:nvSpPr>
        <p:spPr>
          <a:xfrm>
            <a:off x="5845611" y="7102435"/>
            <a:ext cx="3980081" cy="5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Source Sans 3"/>
              <a:buNone/>
            </a:pP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HTML, CSS, JavaScript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интеграция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между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front-end и back-end</a:t>
            </a:r>
            <a:endParaRPr sz="2000" b="0" i="0" u="none" strike="noStrike" cap="none" dirty="0"/>
          </a:p>
        </p:txBody>
      </p:sp>
      <p:sp>
        <p:nvSpPr>
          <p:cNvPr id="99" name="Google Shape;99;p14"/>
          <p:cNvSpPr/>
          <p:nvPr/>
        </p:nvSpPr>
        <p:spPr>
          <a:xfrm>
            <a:off x="9890051" y="6643330"/>
            <a:ext cx="446842" cy="44684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0501675" y="6574691"/>
            <a:ext cx="4086333" cy="2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Системно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мислене</a:t>
            </a:r>
            <a:endParaRPr sz="2800" b="0" i="0" u="none" strike="noStrike" cap="none" dirty="0"/>
          </a:p>
        </p:txBody>
      </p:sp>
      <p:sp>
        <p:nvSpPr>
          <p:cNvPr id="101" name="Google Shape;101;p14"/>
          <p:cNvSpPr/>
          <p:nvPr/>
        </p:nvSpPr>
        <p:spPr>
          <a:xfrm>
            <a:off x="10501675" y="7102435"/>
            <a:ext cx="3550682" cy="5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16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Планиране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архитектура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логика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приложението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419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735631" y="442392"/>
            <a:ext cx="5033010" cy="62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950"/>
              <a:buFont typeface="Lora"/>
              <a:buNone/>
            </a:pPr>
            <a:r>
              <a:rPr lang="en-US" sz="39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Демонстрация</a:t>
            </a:r>
            <a:endParaRPr sz="3950" b="0" i="0" u="none" strike="noStrike" cap="none" dirty="0"/>
          </a:p>
        </p:txBody>
      </p:sp>
      <p:sp>
        <p:nvSpPr>
          <p:cNvPr id="108" name="Google Shape;108;p15"/>
          <p:cNvSpPr/>
          <p:nvPr/>
        </p:nvSpPr>
        <p:spPr>
          <a:xfrm>
            <a:off x="735631" y="1234480"/>
            <a:ext cx="13767335" cy="111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Вижте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как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EduGrade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9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превръща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управлението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оценките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лесен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интуитивен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процес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учители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400" b="0" i="0" u="none" strike="noStrike" cap="none" dirty="0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" y="2995202"/>
            <a:ext cx="7671078" cy="38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8615" y="2766417"/>
            <a:ext cx="60960" cy="12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9223891" y="2796897"/>
            <a:ext cx="4860061" cy="3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Въвеждане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оценки</a:t>
            </a:r>
            <a:endParaRPr sz="2800" b="0" i="0" u="none" strike="noStrike" cap="none" dirty="0"/>
          </a:p>
        </p:txBody>
      </p:sp>
      <p:sp>
        <p:nvSpPr>
          <p:cNvPr id="112" name="Google Shape;112;p15"/>
          <p:cNvSpPr/>
          <p:nvPr/>
        </p:nvSpPr>
        <p:spPr>
          <a:xfrm>
            <a:off x="9223891" y="3302556"/>
            <a:ext cx="4665345" cy="6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Учителите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могат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бързо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въвеждат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директно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  <p:pic>
        <p:nvPicPr>
          <p:cNvPr id="113" name="Google Shape;113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8615" y="4302443"/>
            <a:ext cx="60960" cy="12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9223891" y="4332923"/>
            <a:ext cx="4428013" cy="3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Преглед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успеха</a:t>
            </a:r>
            <a:endParaRPr sz="2800" b="0" i="0" u="none" strike="noStrike" cap="none" dirty="0"/>
          </a:p>
        </p:txBody>
      </p:sp>
      <p:sp>
        <p:nvSpPr>
          <p:cNvPr id="115" name="Google Shape;115;p15"/>
          <p:cNvSpPr/>
          <p:nvPr/>
        </p:nvSpPr>
        <p:spPr>
          <a:xfrm>
            <a:off x="9223891" y="4838581"/>
            <a:ext cx="4665345" cy="6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родителите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имат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достъп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всяко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време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  <p:pic>
        <p:nvPicPr>
          <p:cNvPr id="116" name="Google Shape;116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8615" y="5838468"/>
            <a:ext cx="60960" cy="12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9223890" y="5868948"/>
            <a:ext cx="4665345" cy="3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Lora"/>
              <a:buNone/>
            </a:pP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Автоматични</a:t>
            </a:r>
            <a:r>
              <a:rPr lang="en-US" sz="28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изчисления</a:t>
            </a:r>
            <a:endParaRPr sz="2800" b="0" i="0" u="none" strike="noStrike" cap="none" dirty="0"/>
          </a:p>
        </p:txBody>
      </p:sp>
      <p:sp>
        <p:nvSpPr>
          <p:cNvPr id="118" name="Google Shape;118;p15"/>
          <p:cNvSpPr/>
          <p:nvPr/>
        </p:nvSpPr>
        <p:spPr>
          <a:xfrm>
            <a:off x="9223891" y="6374606"/>
            <a:ext cx="4665345" cy="6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Средният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успех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обновява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автоматично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е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винаги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актуален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4776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/>
        </p:nvSpPr>
        <p:spPr>
          <a:xfrm>
            <a:off x="789265" y="620078"/>
            <a:ext cx="7967186" cy="66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150"/>
              <a:buFont typeface="Lora"/>
              <a:buNone/>
            </a:pPr>
            <a:r>
              <a:rPr lang="en-US" sz="415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Технологиите в образованието</a:t>
            </a:r>
            <a:endParaRPr sz="4150" b="0" i="0" u="none" strike="noStrike" cap="none"/>
          </a:p>
        </p:txBody>
      </p:sp>
      <p:pic>
        <p:nvPicPr>
          <p:cNvPr id="51" name="Google Shape;5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265" y="1840944"/>
            <a:ext cx="8291155" cy="556748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9638109" y="1840944"/>
            <a:ext cx="4210526" cy="25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Дигиталната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трансформация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променя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начина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който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учим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преподаваме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Съвременните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технологии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позволяват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по-ефективно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учебния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процес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улесняват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комуникацията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между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учители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родители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  <p:sp>
        <p:nvSpPr>
          <p:cNvPr id="53" name="Google Shape;53;p12"/>
          <p:cNvSpPr/>
          <p:nvPr/>
        </p:nvSpPr>
        <p:spPr>
          <a:xfrm>
            <a:off x="9644925" y="5442938"/>
            <a:ext cx="4210526" cy="196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Онлайн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правят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образованието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по-достъпно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прозрачно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организирано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00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868204" y="51440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Заключение</a:t>
            </a:r>
            <a:endParaRPr sz="4400" b="0" i="0" u="none" strike="noStrike" cap="none" dirty="0"/>
          </a:p>
        </p:txBody>
      </p:sp>
      <p:sp>
        <p:nvSpPr>
          <p:cNvPr id="126" name="Google Shape;126;p16"/>
          <p:cNvSpPr/>
          <p:nvPr/>
        </p:nvSpPr>
        <p:spPr>
          <a:xfrm>
            <a:off x="1196696" y="2260292"/>
            <a:ext cx="7109579" cy="207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EduGrade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9 е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пример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работеща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онлайн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училищна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която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демонстрира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как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технологиите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могат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улеснят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образователния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процес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400" b="0" i="0" u="none" strike="noStrike" cap="none" dirty="0"/>
          </a:p>
        </p:txBody>
      </p:sp>
      <p:sp>
        <p:nvSpPr>
          <p:cNvPr id="127" name="Google Shape;127;p16"/>
          <p:cNvSpPr/>
          <p:nvPr/>
        </p:nvSpPr>
        <p:spPr>
          <a:xfrm flipH="1">
            <a:off x="868203" y="2242592"/>
            <a:ext cx="45719" cy="2190581"/>
          </a:xfrm>
          <a:prstGeom prst="rect">
            <a:avLst/>
          </a:prstGeom>
          <a:solidFill>
            <a:srgbClr val="F98A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891062" y="448226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Проектът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показва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практическо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приложение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програмирането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управлението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реална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образователна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среда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4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0680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/>
          <p:cNvSpPr txBox="1"/>
          <p:nvPr/>
        </p:nvSpPr>
        <p:spPr>
          <a:xfrm>
            <a:off x="186408" y="3466728"/>
            <a:ext cx="142279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bg-BG" sz="8800" b="1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Благодаря за вниманието</a:t>
            </a:r>
            <a:r>
              <a:rPr lang="bg-BG" sz="8800" b="1" dirty="0" smtClean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!</a:t>
            </a:r>
            <a:endParaRPr lang="bg-BG" sz="8800" dirty="0"/>
          </a:p>
        </p:txBody>
      </p:sp>
    </p:spTree>
    <p:extLst>
      <p:ext uri="{BB962C8B-B14F-4D97-AF65-F5344CB8AC3E}">
        <p14:creationId xmlns:p14="http://schemas.microsoft.com/office/powerpoint/2010/main" val="34598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837724" y="1213604"/>
            <a:ext cx="8109109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Какво представлява проектът</a:t>
            </a:r>
            <a:endParaRPr sz="4400" b="0" i="0" u="none" strike="noStrike" cap="none"/>
          </a:p>
        </p:txBody>
      </p:sp>
      <p:pic>
        <p:nvPicPr>
          <p:cNvPr id="60" name="Google Shape;6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396371"/>
            <a:ext cx="238887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837724" y="5084445"/>
            <a:ext cx="3392210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Уеб базирана платформа</a:t>
            </a:r>
            <a:endParaRPr sz="2200" b="0" i="0" u="none" strike="noStrike" cap="none"/>
          </a:p>
        </p:txBody>
      </p:sp>
      <p:sp>
        <p:nvSpPr>
          <p:cNvPr id="62" name="Google Shape;62;p13"/>
          <p:cNvSpPr/>
          <p:nvPr/>
        </p:nvSpPr>
        <p:spPr>
          <a:xfrm>
            <a:off x="837724" y="5579983"/>
            <a:ext cx="4118848" cy="14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EduGrade 9 е изцяло онлайн система, достъпна от всяко устройство с интернет връзка</a:t>
            </a:r>
            <a:endParaRPr sz="2350" b="0" i="0" u="none" strike="noStrike" cap="none"/>
          </a:p>
        </p:txBody>
      </p:sp>
      <p:pic>
        <p:nvPicPr>
          <p:cNvPr id="63" name="Google Shape;63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5776" y="2396371"/>
            <a:ext cx="238887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5255776" y="5084445"/>
            <a:ext cx="3088838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Управление на оценки</a:t>
            </a:r>
            <a:endParaRPr sz="2200" b="0" i="0" u="none" strike="noStrike" cap="none"/>
          </a:p>
        </p:txBody>
      </p:sp>
      <p:sp>
        <p:nvSpPr>
          <p:cNvPr id="65" name="Google Shape;65;p13"/>
          <p:cNvSpPr/>
          <p:nvPr/>
        </p:nvSpPr>
        <p:spPr>
          <a:xfrm>
            <a:off x="5255776" y="5579983"/>
            <a:ext cx="4118848" cy="14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Удобна система за въвеждане, съхранение и преглед на резултатите на учениците</a:t>
            </a:r>
            <a:endParaRPr sz="2350" b="0" i="0" u="none" strike="noStrike" cap="none"/>
          </a:p>
        </p:txBody>
      </p:sp>
      <p:pic>
        <p:nvPicPr>
          <p:cNvPr id="66" name="Google Shape;66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3828" y="2396371"/>
            <a:ext cx="2388870" cy="23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9673828" y="5084445"/>
            <a:ext cx="3017877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Контрол на отсъствия</a:t>
            </a:r>
            <a:endParaRPr sz="2200" b="0" i="0" u="none" strike="noStrike" cap="none"/>
          </a:p>
        </p:txBody>
      </p:sp>
      <p:sp>
        <p:nvSpPr>
          <p:cNvPr id="68" name="Google Shape;68;p13"/>
          <p:cNvSpPr/>
          <p:nvPr/>
        </p:nvSpPr>
        <p:spPr>
          <a:xfrm>
            <a:off x="9673828" y="5579983"/>
            <a:ext cx="4118848" cy="14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0"/>
              <a:buFont typeface="Source Sans 3"/>
              <a:buNone/>
            </a:pPr>
            <a:r>
              <a:rPr lang="en-US" sz="235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Прецизно следене на присъствието и отсъствията на учениците</a:t>
            </a:r>
            <a:endParaRPr sz="235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837724" y="86487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Цел на проекта</a:t>
            </a:r>
            <a:endParaRPr sz="44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665440" y="1927860"/>
            <a:ext cx="6530102" cy="5436751"/>
          </a:xfrm>
          <a:prstGeom prst="roundRect">
            <a:avLst>
              <a:gd name="adj" fmla="val 660"/>
            </a:avLst>
          </a:prstGeom>
          <a:solidFill>
            <a:srgbClr val="F98A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904756" y="2167176"/>
            <a:ext cx="4505920" cy="56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Lora"/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Основна мисия</a:t>
            </a:r>
            <a:endParaRPr sz="3500" b="0" i="0" u="none" strike="noStrike" cap="none"/>
          </a:p>
        </p:txBody>
      </p:sp>
      <p:sp>
        <p:nvSpPr>
          <p:cNvPr id="77" name="Google Shape;77;p14"/>
          <p:cNvSpPr/>
          <p:nvPr/>
        </p:nvSpPr>
        <p:spPr>
          <a:xfrm>
            <a:off x="904756" y="2826187"/>
            <a:ext cx="6051471" cy="1055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Създаване на функционална онлайн система за дигитално управление на учебния процес</a:t>
            </a:r>
            <a:endParaRPr sz="2200" b="0" i="0" u="none" strike="noStrike" cap="none"/>
          </a:p>
        </p:txBody>
      </p:sp>
      <p:sp>
        <p:nvSpPr>
          <p:cNvPr id="78" name="Google Shape;78;p14"/>
          <p:cNvSpPr/>
          <p:nvPr/>
        </p:nvSpPr>
        <p:spPr>
          <a:xfrm>
            <a:off x="7614761" y="219706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8392597" y="2241828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Автоматизация</a:t>
            </a:r>
            <a:endParaRPr sz="2650" b="0" i="0" u="none" strike="noStrike" cap="none"/>
          </a:p>
        </p:txBody>
      </p:sp>
      <p:sp>
        <p:nvSpPr>
          <p:cNvPr id="80" name="Google Shape;80;p14"/>
          <p:cNvSpPr/>
          <p:nvPr/>
        </p:nvSpPr>
        <p:spPr>
          <a:xfrm>
            <a:off x="8392597" y="2759869"/>
            <a:ext cx="5407700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Опростяване на административните задачи</a:t>
            </a:r>
            <a:endParaRPr sz="2200" b="0" i="0" u="none" strike="noStrike" cap="none"/>
          </a:p>
        </p:txBody>
      </p:sp>
      <p:sp>
        <p:nvSpPr>
          <p:cNvPr id="81" name="Google Shape;81;p14"/>
          <p:cNvSpPr/>
          <p:nvPr/>
        </p:nvSpPr>
        <p:spPr>
          <a:xfrm>
            <a:off x="7614761" y="39425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392597" y="3987284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Достъпност</a:t>
            </a:r>
            <a:endParaRPr sz="2650" b="0" i="0" u="none" strike="noStrike" cap="none"/>
          </a:p>
        </p:txBody>
      </p:sp>
      <p:sp>
        <p:nvSpPr>
          <p:cNvPr id="83" name="Google Shape;83;p14"/>
          <p:cNvSpPr/>
          <p:nvPr/>
        </p:nvSpPr>
        <p:spPr>
          <a:xfrm>
            <a:off x="8392597" y="4505325"/>
            <a:ext cx="5407700" cy="84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Лесен достъп до информация за всички участници</a:t>
            </a:r>
            <a:endParaRPr sz="265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7614761" y="58287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392597" y="5873472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Прозрачност</a:t>
            </a:r>
            <a:endParaRPr sz="2650" b="0" i="0" u="none" strike="noStrike" cap="none"/>
          </a:p>
        </p:txBody>
      </p:sp>
      <p:sp>
        <p:nvSpPr>
          <p:cNvPr id="86" name="Google Shape;86;p14"/>
          <p:cNvSpPr/>
          <p:nvPr/>
        </p:nvSpPr>
        <p:spPr>
          <a:xfrm>
            <a:off x="8392597" y="6391513"/>
            <a:ext cx="5407700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Ясна видимост на резултатите и присъствието</a:t>
            </a:r>
            <a:endParaRPr sz="220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631864" y="1199952"/>
            <a:ext cx="8339519" cy="75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450"/>
              <a:buFont typeface="Lora"/>
              <a:buNone/>
            </a:pPr>
            <a:r>
              <a:rPr lang="en-US" sz="36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Проблемът</a:t>
            </a:r>
            <a:r>
              <a:rPr lang="en-US" sz="36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с </a:t>
            </a:r>
            <a:r>
              <a:rPr lang="en-US" sz="36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традиционния</a:t>
            </a:r>
            <a:r>
              <a:rPr lang="en-US" sz="36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подход</a:t>
            </a:r>
            <a:endParaRPr sz="3600" b="0" i="0" u="none" strike="noStrike" cap="none" dirty="0"/>
          </a:p>
        </p:txBody>
      </p:sp>
      <p:sp>
        <p:nvSpPr>
          <p:cNvPr id="94" name="Google Shape;94;p15"/>
          <p:cNvSpPr/>
          <p:nvPr/>
        </p:nvSpPr>
        <p:spPr>
          <a:xfrm>
            <a:off x="654725" y="2242592"/>
            <a:ext cx="3844171" cy="2017227"/>
          </a:xfrm>
          <a:prstGeom prst="roundRect">
            <a:avLst>
              <a:gd name="adj" fmla="val 6157"/>
            </a:avLst>
          </a:prstGeom>
          <a:solidFill>
            <a:srgbClr val="252833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65" y="2477572"/>
            <a:ext cx="91440" cy="17822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933212" y="2356610"/>
            <a:ext cx="3429660" cy="35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Ограничена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достъпност</a:t>
            </a:r>
            <a:endParaRPr sz="2000" b="0" i="0" u="none" strike="noStrike" cap="none" dirty="0"/>
          </a:p>
        </p:txBody>
      </p:sp>
      <p:sp>
        <p:nvSpPr>
          <p:cNvPr id="97" name="Google Shape;97;p15"/>
          <p:cNvSpPr/>
          <p:nvPr/>
        </p:nvSpPr>
        <p:spPr>
          <a:xfrm>
            <a:off x="933210" y="2818656"/>
            <a:ext cx="3355777" cy="124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Хартиеният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дневник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е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физически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достъпен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само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училище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само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учителите</a:t>
            </a:r>
            <a:endParaRPr sz="2000" b="0" i="0" u="none" strike="noStrike" cap="none" dirty="0"/>
          </a:p>
        </p:txBody>
      </p:sp>
      <p:sp>
        <p:nvSpPr>
          <p:cNvPr id="98" name="Google Shape;98;p15"/>
          <p:cNvSpPr/>
          <p:nvPr/>
        </p:nvSpPr>
        <p:spPr>
          <a:xfrm>
            <a:off x="4644985" y="2242592"/>
            <a:ext cx="3844290" cy="2017227"/>
          </a:xfrm>
          <a:prstGeom prst="roundRect">
            <a:avLst>
              <a:gd name="adj" fmla="val 6157"/>
            </a:avLst>
          </a:prstGeom>
          <a:solidFill>
            <a:srgbClr val="252833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125" y="2477572"/>
            <a:ext cx="91440" cy="17822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4904825" y="2356610"/>
            <a:ext cx="3471848" cy="35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Риск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загуба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данни</a:t>
            </a:r>
            <a:endParaRPr sz="2000" b="0" i="0" u="none" strike="noStrike" cap="none" dirty="0"/>
          </a:p>
        </p:txBody>
      </p:sp>
      <p:sp>
        <p:nvSpPr>
          <p:cNvPr id="101" name="Google Shape;101;p15"/>
          <p:cNvSpPr/>
          <p:nvPr/>
        </p:nvSpPr>
        <p:spPr>
          <a:xfrm>
            <a:off x="4935305" y="2859504"/>
            <a:ext cx="3441368" cy="154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None/>
            </a:pP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Информацията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може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бъде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повредена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или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изгубена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без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възможност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18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8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възстановяване</a:t>
            </a:r>
            <a:endParaRPr sz="1800" b="0" i="0" u="none" strike="noStrike" cap="none" dirty="0"/>
          </a:p>
        </p:txBody>
      </p:sp>
      <p:sp>
        <p:nvSpPr>
          <p:cNvPr id="102" name="Google Shape;102;p15"/>
          <p:cNvSpPr/>
          <p:nvPr/>
        </p:nvSpPr>
        <p:spPr>
          <a:xfrm>
            <a:off x="654725" y="4405908"/>
            <a:ext cx="3844171" cy="2115503"/>
          </a:xfrm>
          <a:prstGeom prst="roundRect">
            <a:avLst>
              <a:gd name="adj" fmla="val 5187"/>
            </a:avLst>
          </a:prstGeom>
          <a:solidFill>
            <a:srgbClr val="252833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865" y="4405908"/>
            <a:ext cx="91440" cy="21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933212" y="4545327"/>
            <a:ext cx="2200751" cy="27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Бавна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обработка</a:t>
            </a:r>
            <a:endParaRPr sz="2000" b="0" i="0" u="none" strike="noStrike" cap="none" dirty="0"/>
          </a:p>
        </p:txBody>
      </p:sp>
      <p:sp>
        <p:nvSpPr>
          <p:cNvPr id="105" name="Google Shape;105;p15"/>
          <p:cNvSpPr/>
          <p:nvPr/>
        </p:nvSpPr>
        <p:spPr>
          <a:xfrm>
            <a:off x="936844" y="4890849"/>
            <a:ext cx="3355777" cy="133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None/>
            </a:pP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Ръчното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въвеждане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изчисляване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отнема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много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време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е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податливо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19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19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грешки</a:t>
            </a:r>
            <a:endParaRPr sz="1900" b="0" i="0" u="none" strike="noStrike" cap="none" dirty="0"/>
          </a:p>
        </p:txBody>
      </p:sp>
      <p:sp>
        <p:nvSpPr>
          <p:cNvPr id="106" name="Google Shape;106;p15"/>
          <p:cNvSpPr/>
          <p:nvPr/>
        </p:nvSpPr>
        <p:spPr>
          <a:xfrm>
            <a:off x="4644985" y="4405908"/>
            <a:ext cx="3844290" cy="2115503"/>
          </a:xfrm>
          <a:prstGeom prst="roundRect">
            <a:avLst>
              <a:gd name="adj" fmla="val 5187"/>
            </a:avLst>
          </a:prstGeom>
          <a:solidFill>
            <a:srgbClr val="252833"/>
          </a:solidFill>
          <a:ln w="22850" cap="flat" cmpd="sng">
            <a:solidFill>
              <a:srgbClr val="5D60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2125" y="4405908"/>
            <a:ext cx="91440" cy="21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4923473" y="4474840"/>
            <a:ext cx="3453200" cy="41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Липса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прозрачност</a:t>
            </a:r>
            <a:endParaRPr sz="2000" b="0" i="0" u="none" strike="noStrike" cap="none" dirty="0"/>
          </a:p>
        </p:txBody>
      </p:sp>
      <p:sp>
        <p:nvSpPr>
          <p:cNvPr id="109" name="Google Shape;109;p15"/>
          <p:cNvSpPr/>
          <p:nvPr/>
        </p:nvSpPr>
        <p:spPr>
          <a:xfrm>
            <a:off x="4923473" y="4978479"/>
            <a:ext cx="3355896" cy="99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Родителите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учениците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могат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следят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прогреса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реално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време</a:t>
            </a:r>
            <a:endParaRPr sz="200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813673" y="685324"/>
            <a:ext cx="5808345" cy="68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300"/>
              <a:buFont typeface="Lora"/>
              <a:buNone/>
            </a:pPr>
            <a:r>
              <a:rPr lang="en-US" sz="4300" b="0" i="0" u="none" strike="noStrike" cap="non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Как работи системата</a:t>
            </a:r>
            <a:endParaRPr sz="4300" b="0" i="0" u="none" strike="noStrike" cap="none"/>
          </a:p>
        </p:txBody>
      </p:sp>
      <p:pic>
        <p:nvPicPr>
          <p:cNvPr id="116" name="Google Shape;11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675" y="2026569"/>
            <a:ext cx="7085290" cy="499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4278436" y="4048316"/>
            <a:ext cx="1290167" cy="99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Lora"/>
              <a:buNone/>
            </a:pPr>
            <a:r>
              <a:rPr lang="en-US" sz="205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Клиент‑ Сървър модел</a:t>
            </a:r>
            <a:endParaRPr sz="2050" b="0" i="0" u="none" strike="noStrike" cap="none"/>
          </a:p>
        </p:txBody>
      </p:sp>
      <p:sp>
        <p:nvSpPr>
          <p:cNvPr id="118" name="Google Shape;118;p16"/>
          <p:cNvSpPr/>
          <p:nvPr/>
        </p:nvSpPr>
        <p:spPr>
          <a:xfrm>
            <a:off x="6183122" y="5286938"/>
            <a:ext cx="1919353" cy="27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HTTP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заявки</a:t>
            </a:r>
            <a:endParaRPr sz="2400" b="0" i="0" u="none" strike="noStrike" cap="none" dirty="0"/>
          </a:p>
        </p:txBody>
      </p:sp>
      <p:sp>
        <p:nvSpPr>
          <p:cNvPr id="119" name="Google Shape;119;p16"/>
          <p:cNvSpPr/>
          <p:nvPr/>
        </p:nvSpPr>
        <p:spPr>
          <a:xfrm>
            <a:off x="6111114" y="5698976"/>
            <a:ext cx="2140190" cy="872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62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Комуникация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между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клиент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сървър</a:t>
            </a:r>
            <a:endParaRPr sz="2000" b="0" i="0" u="none" strike="noStrike" cap="none" dirty="0"/>
          </a:p>
        </p:txBody>
      </p:sp>
      <p:sp>
        <p:nvSpPr>
          <p:cNvPr id="120" name="Google Shape;120;p16"/>
          <p:cNvSpPr/>
          <p:nvPr/>
        </p:nvSpPr>
        <p:spPr>
          <a:xfrm>
            <a:off x="1708591" y="5293577"/>
            <a:ext cx="1919353" cy="27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Flask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сървър</a:t>
            </a:r>
            <a:endParaRPr sz="2400" b="0" i="0" u="none" strike="noStrike" cap="none" dirty="0"/>
          </a:p>
        </p:txBody>
      </p:sp>
      <p:sp>
        <p:nvSpPr>
          <p:cNvPr id="121" name="Google Shape;121;p16"/>
          <p:cNvSpPr/>
          <p:nvPr/>
        </p:nvSpPr>
        <p:spPr>
          <a:xfrm>
            <a:off x="1626568" y="5932432"/>
            <a:ext cx="2091277" cy="5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62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Обработва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логика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маршрути</a:t>
            </a:r>
            <a:endParaRPr sz="2000" b="0" i="0" u="none" strike="noStrike" cap="none" dirty="0"/>
          </a:p>
        </p:txBody>
      </p:sp>
      <p:sp>
        <p:nvSpPr>
          <p:cNvPr id="122" name="Google Shape;122;p16"/>
          <p:cNvSpPr/>
          <p:nvPr/>
        </p:nvSpPr>
        <p:spPr>
          <a:xfrm>
            <a:off x="1708591" y="2231773"/>
            <a:ext cx="2009254" cy="55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SQLite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база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данни</a:t>
            </a:r>
            <a:endParaRPr sz="2400" b="0" i="0" u="none" strike="noStrike" cap="none" dirty="0"/>
          </a:p>
        </p:txBody>
      </p:sp>
      <p:sp>
        <p:nvSpPr>
          <p:cNvPr id="123" name="Google Shape;123;p16"/>
          <p:cNvSpPr/>
          <p:nvPr/>
        </p:nvSpPr>
        <p:spPr>
          <a:xfrm>
            <a:off x="1708590" y="3147301"/>
            <a:ext cx="1919353" cy="5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62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Съхранява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извлича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endParaRPr sz="2000" b="0" i="0" u="none" strike="noStrike" cap="none" dirty="0"/>
          </a:p>
        </p:txBody>
      </p:sp>
      <p:sp>
        <p:nvSpPr>
          <p:cNvPr id="124" name="Google Shape;124;p16"/>
          <p:cNvSpPr/>
          <p:nvPr/>
        </p:nvSpPr>
        <p:spPr>
          <a:xfrm>
            <a:off x="6206638" y="2512649"/>
            <a:ext cx="1919353" cy="27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Lora"/>
              <a:buNone/>
            </a:pP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Уеб</a:t>
            </a:r>
            <a:r>
              <a:rPr lang="en-US" sz="2400" b="0" i="0" u="none" strike="noStrike" cap="none" dirty="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00" b="0" i="0" u="none" strike="noStrike" cap="none" dirty="0" err="1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браузър</a:t>
            </a:r>
            <a:endParaRPr sz="2400" b="0" i="0" u="none" strike="noStrike" cap="none" dirty="0"/>
          </a:p>
        </p:txBody>
      </p:sp>
      <p:sp>
        <p:nvSpPr>
          <p:cNvPr id="125" name="Google Shape;125;p16"/>
          <p:cNvSpPr/>
          <p:nvPr/>
        </p:nvSpPr>
        <p:spPr>
          <a:xfrm>
            <a:off x="6218930" y="3089869"/>
            <a:ext cx="1919353" cy="5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62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Source Sans 3"/>
              <a:buNone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Потребителски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интерфейс</a:t>
            </a:r>
            <a:endParaRPr sz="2000" b="0" i="0" u="none" strike="noStrike" cap="none" dirty="0"/>
          </a:p>
        </p:txBody>
      </p:sp>
      <p:sp>
        <p:nvSpPr>
          <p:cNvPr id="126" name="Google Shape;126;p16"/>
          <p:cNvSpPr/>
          <p:nvPr/>
        </p:nvSpPr>
        <p:spPr>
          <a:xfrm>
            <a:off x="9641918" y="1933456"/>
            <a:ext cx="4802073" cy="82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550"/>
              <a:buFont typeface="Lora"/>
              <a:buNone/>
            </a:pPr>
            <a:r>
              <a:rPr lang="en-US" sz="25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Клиент</a:t>
            </a:r>
            <a:r>
              <a:rPr lang="en-US" sz="255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–</a:t>
            </a:r>
            <a:r>
              <a:rPr lang="en-US" sz="25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сървър</a:t>
            </a:r>
            <a:r>
              <a:rPr lang="en-US" sz="255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5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архитектура</a:t>
            </a:r>
            <a:endParaRPr sz="2550" b="0" i="0" u="none" strike="noStrike" cap="none" dirty="0"/>
          </a:p>
        </p:txBody>
      </p:sp>
      <p:sp>
        <p:nvSpPr>
          <p:cNvPr id="127" name="Google Shape;127;p16"/>
          <p:cNvSpPr/>
          <p:nvPr/>
        </p:nvSpPr>
        <p:spPr>
          <a:xfrm>
            <a:off x="9641918" y="2689029"/>
            <a:ext cx="4182308" cy="91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50"/>
              <a:buFont typeface="Source Sans 3"/>
              <a:buNone/>
            </a:pP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Системата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работи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модерен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клиент-сървър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25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модел</a:t>
            </a:r>
            <a:r>
              <a:rPr lang="en-US" sz="225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endParaRPr sz="2250" b="0" i="0" u="none" strike="noStrike" cap="none" dirty="0"/>
          </a:p>
        </p:txBody>
      </p:sp>
      <p:sp>
        <p:nvSpPr>
          <p:cNvPr id="128" name="Google Shape;128;p16"/>
          <p:cNvSpPr/>
          <p:nvPr/>
        </p:nvSpPr>
        <p:spPr>
          <a:xfrm>
            <a:off x="9641919" y="4099441"/>
            <a:ext cx="4182308" cy="293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Потребителят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взаимодейства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през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уеб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браузър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Заявките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обработват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сървъра</a:t>
            </a:r>
            <a:endParaRPr sz="2000" b="0" i="0" u="none" strike="noStrike" cap="none" dirty="0"/>
          </a:p>
          <a:p>
            <a:pPr marL="342900" marR="0" lvl="0" indent="-34290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00"/>
              <a:buFont typeface="Source Sans 3"/>
              <a:buChar char="•"/>
            </a:pP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Данните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се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съхраняват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сигурно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в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база</a:t>
            </a:r>
            <a:r>
              <a:rPr lang="en-US" sz="20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0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endParaRPr sz="200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4022884" y="692763"/>
            <a:ext cx="6584632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Използвани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технологии</a:t>
            </a:r>
            <a:endParaRPr sz="4400" b="0" i="0" u="none" strike="noStrike" cap="none" dirty="0"/>
          </a:p>
        </p:txBody>
      </p:sp>
      <p:pic>
        <p:nvPicPr>
          <p:cNvPr id="135" name="Google Shape;13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2227540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837724" y="3244810"/>
            <a:ext cx="4118848" cy="56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3500"/>
              <a:buFont typeface="Lora"/>
              <a:buNone/>
            </a:pPr>
            <a:r>
              <a:rPr lang="en-US" sz="35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HTML</a:t>
            </a:r>
            <a:endParaRPr sz="3500" b="0" i="0" u="none" strike="noStrike" cap="none"/>
          </a:p>
        </p:txBody>
      </p:sp>
      <p:sp>
        <p:nvSpPr>
          <p:cNvPr id="137" name="Google Shape;137;p17"/>
          <p:cNvSpPr/>
          <p:nvPr/>
        </p:nvSpPr>
        <p:spPr>
          <a:xfrm>
            <a:off x="837724" y="3903821"/>
            <a:ext cx="3991451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Структура на уеб страниците</a:t>
            </a:r>
            <a:endParaRPr sz="2200" b="0" i="0" u="none" strike="noStrike" cap="none"/>
          </a:p>
        </p:txBody>
      </p:sp>
      <p:pic>
        <p:nvPicPr>
          <p:cNvPr id="138" name="Google Shape;13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5776" y="2227540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5255776" y="3244810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CSS</a:t>
            </a:r>
            <a:endParaRPr sz="2650" b="0" i="0" u="none" strike="noStrike" cap="none"/>
          </a:p>
        </p:txBody>
      </p:sp>
      <p:sp>
        <p:nvSpPr>
          <p:cNvPr id="140" name="Google Shape;140;p17"/>
          <p:cNvSpPr/>
          <p:nvPr/>
        </p:nvSpPr>
        <p:spPr>
          <a:xfrm>
            <a:off x="5255776" y="3762851"/>
            <a:ext cx="4118848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Визуален дизайн и стилизиране</a:t>
            </a:r>
            <a:endParaRPr sz="2200" b="0" i="0" u="none" strike="noStrike" cap="none"/>
          </a:p>
        </p:txBody>
      </p:sp>
      <p:pic>
        <p:nvPicPr>
          <p:cNvPr id="141" name="Google Shape;141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3828" y="2227540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9673828" y="3244810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JavaScript</a:t>
            </a:r>
            <a:endParaRPr sz="2650" b="0" i="0" u="none" strike="noStrike" cap="none"/>
          </a:p>
        </p:txBody>
      </p:sp>
      <p:sp>
        <p:nvSpPr>
          <p:cNvPr id="143" name="Google Shape;143;p17"/>
          <p:cNvSpPr/>
          <p:nvPr/>
        </p:nvSpPr>
        <p:spPr>
          <a:xfrm>
            <a:off x="9673828" y="3762851"/>
            <a:ext cx="4118848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Интерактивност и динамично съдържание</a:t>
            </a:r>
            <a:endParaRPr sz="2200" b="0" i="0" u="none" strike="noStrike" cap="none"/>
          </a:p>
        </p:txBody>
      </p:sp>
      <p:pic>
        <p:nvPicPr>
          <p:cNvPr id="144" name="Google Shape;144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24" y="4945499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837724" y="5962769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Python Flask</a:t>
            </a:r>
            <a:endParaRPr sz="265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837724" y="6480810"/>
            <a:ext cx="4118848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Сървърна логика и обработка на данни</a:t>
            </a:r>
            <a:endParaRPr sz="2200" b="0" i="0" u="none" strike="noStrike" cap="none"/>
          </a:p>
        </p:txBody>
      </p:sp>
      <p:pic>
        <p:nvPicPr>
          <p:cNvPr id="147" name="Google Shape;147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5776" y="4945499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5255776" y="5962769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Lora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SQLite</a:t>
            </a:r>
            <a:endParaRPr sz="2650" b="0" i="0" u="none" strike="noStrike" cap="none"/>
          </a:p>
        </p:txBody>
      </p:sp>
      <p:sp>
        <p:nvSpPr>
          <p:cNvPr id="149" name="Google Shape;149;p17"/>
          <p:cNvSpPr/>
          <p:nvPr/>
        </p:nvSpPr>
        <p:spPr>
          <a:xfrm>
            <a:off x="5255776" y="6480810"/>
            <a:ext cx="4118848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Lora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Съхранение и управление на информацията</a:t>
            </a:r>
            <a:endParaRPr sz="2200" b="0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914600" y="514400"/>
            <a:ext cx="10895648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100"/>
              <a:buFont typeface="Lora"/>
              <a:buNone/>
            </a:pPr>
            <a:r>
              <a:rPr lang="en-US" sz="41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HTML и CSS – </a:t>
            </a:r>
            <a:r>
              <a:rPr lang="en-US" sz="41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основата</a:t>
            </a:r>
            <a:r>
              <a:rPr lang="en-US" sz="41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1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41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1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уеб</a:t>
            </a:r>
            <a:r>
              <a:rPr lang="en-US" sz="41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1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интерфейса</a:t>
            </a:r>
            <a:endParaRPr sz="4100" b="0" i="0" u="none" strike="noStrike" cap="none" dirty="0"/>
          </a:p>
        </p:txBody>
      </p:sp>
      <p:pic>
        <p:nvPicPr>
          <p:cNvPr id="156" name="Google Shape;15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424" y="1990725"/>
            <a:ext cx="7341725" cy="523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8035281" y="1925836"/>
            <a:ext cx="2996098" cy="5343406"/>
          </a:xfrm>
          <a:prstGeom prst="roundRect">
            <a:avLst>
              <a:gd name="adj" fmla="val 1275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8633936" y="2148483"/>
            <a:ext cx="2174796" cy="3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HTML</a:t>
            </a:r>
            <a:endParaRPr sz="2450" b="0" i="0" u="none" strike="noStrike" cap="none"/>
          </a:p>
        </p:txBody>
      </p:sp>
      <p:sp>
        <p:nvSpPr>
          <p:cNvPr id="159" name="Google Shape;159;p18"/>
          <p:cNvSpPr/>
          <p:nvPr/>
        </p:nvSpPr>
        <p:spPr>
          <a:xfrm>
            <a:off x="8179296" y="2748439"/>
            <a:ext cx="2736304" cy="424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81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50"/>
              <a:buFont typeface="Source Sans 3"/>
              <a:buNone/>
            </a:pP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Създава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структурата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страницата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заглавия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текст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форми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въвеждане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таблици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показване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оценки</a:t>
            </a:r>
            <a:endParaRPr sz="2300" b="0" i="0" u="none" strike="noStrike" cap="none" dirty="0"/>
          </a:p>
        </p:txBody>
      </p:sp>
      <p:sp>
        <p:nvSpPr>
          <p:cNvPr id="160" name="Google Shape;160;p18"/>
          <p:cNvSpPr/>
          <p:nvPr/>
        </p:nvSpPr>
        <p:spPr>
          <a:xfrm>
            <a:off x="11238428" y="1925836"/>
            <a:ext cx="2989540" cy="5343406"/>
          </a:xfrm>
          <a:prstGeom prst="roundRect">
            <a:avLst>
              <a:gd name="adj" fmla="val 1275"/>
            </a:avLst>
          </a:prstGeom>
          <a:solidFill>
            <a:srgbClr val="444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1461075" y="2148483"/>
            <a:ext cx="2174915" cy="3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450"/>
              <a:buFont typeface="Lora"/>
              <a:buNone/>
            </a:pPr>
            <a:r>
              <a:rPr lang="en-US" sz="2450" b="0" i="0" u="none" strike="noStrike" cap="non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CSS</a:t>
            </a:r>
            <a:endParaRPr sz="2450" b="0" i="0" u="none" strike="noStrike" cap="none"/>
          </a:p>
        </p:txBody>
      </p:sp>
      <p:sp>
        <p:nvSpPr>
          <p:cNvPr id="162" name="Google Shape;162;p18"/>
          <p:cNvSpPr/>
          <p:nvPr/>
        </p:nvSpPr>
        <p:spPr>
          <a:xfrm>
            <a:off x="11347649" y="2748439"/>
            <a:ext cx="2736304" cy="429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813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50"/>
              <a:buFont typeface="Source Sans 3"/>
              <a:buNone/>
            </a:pP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Отговаря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визията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цветове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шрифтове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подреждане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елементите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и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адаптивен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дизайн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различни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устройства</a:t>
            </a:r>
            <a:endParaRPr sz="2300" b="0" i="0" u="none" strike="noStrike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831652" y="665917"/>
            <a:ext cx="13540332" cy="69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00"/>
              <a:buFont typeface="Lora"/>
              <a:buNone/>
            </a:pP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JavaScript –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Езикът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на</a:t>
            </a:r>
            <a:r>
              <a:rPr lang="en-US" sz="4400" b="0" i="0" u="none" strike="noStrike" cap="none" dirty="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400" b="0" i="0" u="none" strike="noStrike" cap="none" dirty="0" err="1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интерактивността</a:t>
            </a:r>
            <a:endParaRPr sz="4400" b="0" i="0" u="none" strike="noStrike" cap="none" dirty="0"/>
          </a:p>
        </p:txBody>
      </p:sp>
      <p:pic>
        <p:nvPicPr>
          <p:cNvPr id="32" name="Google Shape;32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652" y="2168128"/>
            <a:ext cx="7548324" cy="494585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8755360" y="1666528"/>
            <a:ext cx="5400600" cy="310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00"/>
              <a:buFont typeface="Source Sans 3"/>
              <a:buNone/>
            </a:pP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JavaScript е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програмният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език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, който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оживява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уеб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страниците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 В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EduGrade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9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той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отговаря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за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всички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интерактивни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елементи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–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от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валидация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форми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до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динамично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обновяване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на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US" sz="2300" b="0" i="0" u="none" strike="noStrike" cap="none" dirty="0" err="1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данни</a:t>
            </a:r>
            <a:r>
              <a:rPr lang="en-US" sz="2300" b="0" i="0" u="none" strike="noStrike" cap="none" dirty="0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2300" b="0" i="0" u="none" strike="noStrike" cap="none" dirty="0"/>
          </a:p>
        </p:txBody>
      </p:sp>
      <p:sp>
        <p:nvSpPr>
          <p:cNvPr id="34" name="Google Shape;34;p8"/>
          <p:cNvSpPr/>
          <p:nvPr/>
        </p:nvSpPr>
        <p:spPr>
          <a:xfrm>
            <a:off x="8798560" y="4693920"/>
            <a:ext cx="5573424" cy="265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00"/>
              <a:buFont typeface="Source Sans 3"/>
              <a:buNone/>
            </a:pPr>
            <a:r>
              <a:rPr lang="en-US" sz="2300" b="0" i="0" u="none" strike="noStrike" cap="none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Когато кликнете бутон или въведете текст, именно JavaScript реагира моментално, без да презарежда страницата. Това прави работата със системата бърза и удобна.</a:t>
            </a:r>
            <a:endParaRPr sz="23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7433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958</Words>
  <Application>Microsoft Office PowerPoint</Application>
  <PresentationFormat>По избор</PresentationFormat>
  <Paragraphs>170</Paragraphs>
  <Slides>21</Slides>
  <Notes>20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6" baseType="lpstr">
      <vt:lpstr>Arial</vt:lpstr>
      <vt:lpstr>Lora</vt:lpstr>
      <vt:lpstr>Source Sans 3</vt:lpstr>
      <vt:lpstr>Calibri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cp:lastModifiedBy>Dell</cp:lastModifiedBy>
  <cp:revision>7</cp:revision>
  <dcterms:modified xsi:type="dcterms:W3CDTF">2026-02-13T07:27:15Z</dcterms:modified>
</cp:coreProperties>
</file>